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329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83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91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67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009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77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99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625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753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97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4729-9705-4ABA-A7A9-0AFCE18B0839}" type="datetimeFigureOut">
              <a:rPr kumimoji="1" lang="ja-JP" altLang="en-US" smtClean="0"/>
              <a:t>2019/12/12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22C5F-CA73-4EE2-8CF3-D0AEC24094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4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6350" y="0"/>
            <a:ext cx="12217400" cy="6875462"/>
            <a:chOff x="0" y="0"/>
            <a:chExt cx="12217400" cy="6875462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" r="3354"/>
            <a:stretch/>
          </p:blipFill>
          <p:spPr>
            <a:xfrm>
              <a:off x="0" y="0"/>
              <a:ext cx="12204700" cy="6875462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6126162"/>
              <a:ext cx="12217400" cy="749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0"/>
              <a:ext cx="12217400" cy="749300"/>
            </a:xfrm>
            <a:prstGeom prst="rect">
              <a:avLst/>
            </a:prstGeom>
          </p:spPr>
        </p:pic>
      </p:grpSp>
      <p:sp>
        <p:nvSpPr>
          <p:cNvPr id="59" name="フローチャート: 結合子 58"/>
          <p:cNvSpPr/>
          <p:nvPr/>
        </p:nvSpPr>
        <p:spPr>
          <a:xfrm>
            <a:off x="10453560" y="2708260"/>
            <a:ext cx="372215" cy="375827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0" y="611900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0" y="-99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61417" y="49703"/>
            <a:ext cx="3392129" cy="647700"/>
          </a:xfrm>
        </p:spPr>
        <p:txBody>
          <a:bodyPr>
            <a:noAutofit/>
          </a:bodyPr>
          <a:lstStyle/>
          <a:p>
            <a:r>
              <a:rPr lang="ja-JP" altLang="en-US" sz="4400" dirty="0" smtClean="0">
                <a:solidFill>
                  <a:schemeClr val="bg1"/>
                </a:solidFill>
                <a:effectLst/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操 作 </a:t>
            </a:r>
            <a:r>
              <a:rPr kumimoji="1" lang="ja-JP" altLang="en-US" sz="4400" dirty="0" smtClean="0">
                <a:solidFill>
                  <a:schemeClr val="bg1"/>
                </a:solidFill>
                <a:effectLst/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説 明</a:t>
            </a:r>
            <a:endParaRPr kumimoji="1" lang="ja-JP" altLang="en-US" sz="4400" dirty="0">
              <a:solidFill>
                <a:schemeClr val="bg1"/>
              </a:solidFill>
              <a:effectLst/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6277584"/>
            <a:ext cx="2413000" cy="34244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6621025"/>
            <a:ext cx="3022600" cy="219518"/>
          </a:xfrm>
          <a:prstGeom prst="rect">
            <a:avLst/>
          </a:prstGeom>
        </p:spPr>
      </p:pic>
      <p:grpSp>
        <p:nvGrpSpPr>
          <p:cNvPr id="43" name="グループ化 42"/>
          <p:cNvGrpSpPr/>
          <p:nvPr/>
        </p:nvGrpSpPr>
        <p:grpSpPr>
          <a:xfrm>
            <a:off x="711919" y="1119996"/>
            <a:ext cx="4654550" cy="381000"/>
            <a:chOff x="196850" y="977900"/>
            <a:chExt cx="4654550" cy="381000"/>
          </a:xfrm>
        </p:grpSpPr>
        <p:grpSp>
          <p:nvGrpSpPr>
            <p:cNvPr id="39" name="グループ化 38"/>
            <p:cNvGrpSpPr/>
            <p:nvPr/>
          </p:nvGrpSpPr>
          <p:grpSpPr>
            <a:xfrm>
              <a:off x="196850" y="977900"/>
              <a:ext cx="4267200" cy="381000"/>
              <a:chOff x="196850" y="977900"/>
              <a:chExt cx="4267200" cy="381000"/>
            </a:xfrm>
          </p:grpSpPr>
          <p:sp>
            <p:nvSpPr>
              <p:cNvPr id="5" name="ホームベース 4"/>
              <p:cNvSpPr/>
              <p:nvPr/>
            </p:nvSpPr>
            <p:spPr>
              <a:xfrm>
                <a:off x="196850" y="977900"/>
                <a:ext cx="4013200" cy="381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山形 5"/>
              <p:cNvSpPr/>
              <p:nvPr/>
            </p:nvSpPr>
            <p:spPr>
              <a:xfrm>
                <a:off x="4203700" y="977900"/>
                <a:ext cx="260350" cy="381000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山形 12"/>
            <p:cNvSpPr/>
            <p:nvPr/>
          </p:nvSpPr>
          <p:spPr>
            <a:xfrm>
              <a:off x="439420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59105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5857875" y="234709"/>
            <a:ext cx="551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Operation Manual</a:t>
            </a:r>
            <a:endParaRPr kumimoji="1" lang="ja-JP" altLang="en-US" sz="2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grpSp>
        <p:nvGrpSpPr>
          <p:cNvPr id="50" name="グループ化 49"/>
          <p:cNvGrpSpPr/>
          <p:nvPr/>
        </p:nvGrpSpPr>
        <p:grpSpPr>
          <a:xfrm>
            <a:off x="7232650" y="1133274"/>
            <a:ext cx="4654550" cy="381000"/>
            <a:chOff x="196850" y="977900"/>
            <a:chExt cx="4654550" cy="381000"/>
          </a:xfrm>
        </p:grpSpPr>
        <p:grpSp>
          <p:nvGrpSpPr>
            <p:cNvPr id="51" name="グループ化 50"/>
            <p:cNvGrpSpPr/>
            <p:nvPr/>
          </p:nvGrpSpPr>
          <p:grpSpPr>
            <a:xfrm>
              <a:off x="196850" y="977900"/>
              <a:ext cx="4267200" cy="381000"/>
              <a:chOff x="196850" y="977900"/>
              <a:chExt cx="4267200" cy="381000"/>
            </a:xfrm>
          </p:grpSpPr>
          <p:sp>
            <p:nvSpPr>
              <p:cNvPr id="54" name="ホームベース 53"/>
              <p:cNvSpPr/>
              <p:nvPr/>
            </p:nvSpPr>
            <p:spPr>
              <a:xfrm>
                <a:off x="196850" y="977900"/>
                <a:ext cx="4013200" cy="381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山形 54"/>
              <p:cNvSpPr/>
              <p:nvPr/>
            </p:nvSpPr>
            <p:spPr>
              <a:xfrm>
                <a:off x="4203700" y="977900"/>
                <a:ext cx="260350" cy="381000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山形 51"/>
            <p:cNvSpPr/>
            <p:nvPr/>
          </p:nvSpPr>
          <p:spPr>
            <a:xfrm>
              <a:off x="439420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山形 52"/>
            <p:cNvSpPr/>
            <p:nvPr/>
          </p:nvSpPr>
          <p:spPr>
            <a:xfrm>
              <a:off x="459105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グループ化 76"/>
          <p:cNvGrpSpPr/>
          <p:nvPr/>
        </p:nvGrpSpPr>
        <p:grpSpPr>
          <a:xfrm>
            <a:off x="7068899" y="2237986"/>
            <a:ext cx="5070475" cy="1962546"/>
            <a:chOff x="5989246" y="2316770"/>
            <a:chExt cx="5070475" cy="1962546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943" y="2316770"/>
              <a:ext cx="3066478" cy="1962546"/>
            </a:xfrm>
            <a:prstGeom prst="rect">
              <a:avLst/>
            </a:prstGeom>
          </p:spPr>
        </p:pic>
        <p:cxnSp>
          <p:nvCxnSpPr>
            <p:cNvPr id="21" name="カギ線コネクタ 20"/>
            <p:cNvCxnSpPr/>
            <p:nvPr/>
          </p:nvCxnSpPr>
          <p:spPr>
            <a:xfrm rot="10800000">
              <a:off x="6170221" y="3010099"/>
              <a:ext cx="1638300" cy="53658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>
              <a:off x="6170221" y="3010098"/>
              <a:ext cx="1016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テキスト ボックス 34"/>
            <p:cNvSpPr txBox="1"/>
            <p:nvPr/>
          </p:nvSpPr>
          <p:spPr>
            <a:xfrm>
              <a:off x="5989246" y="2551320"/>
              <a:ext cx="917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851ゴチカクット" panose="02000600000000000000" pitchFamily="2" charset="-128"/>
                  <a:ea typeface="851ゴチカクット" panose="02000600000000000000" pitchFamily="2" charset="-128"/>
                </a:rPr>
                <a:t>移動</a:t>
              </a:r>
              <a:endParaRPr kumimoji="1" lang="ja-JP" altLang="en-US" sz="2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endParaRPr>
            </a:p>
          </p:txBody>
        </p:sp>
        <p:cxnSp>
          <p:nvCxnSpPr>
            <p:cNvPr id="56" name="直線コネクタ 55"/>
            <p:cNvCxnSpPr/>
            <p:nvPr/>
          </p:nvCxnSpPr>
          <p:spPr>
            <a:xfrm>
              <a:off x="9583941" y="2998711"/>
              <a:ext cx="1330960" cy="113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テキスト ボックス 56"/>
            <p:cNvSpPr txBox="1"/>
            <p:nvPr/>
          </p:nvSpPr>
          <p:spPr>
            <a:xfrm>
              <a:off x="9756026" y="2534824"/>
              <a:ext cx="1303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851ゴチカクット" panose="02000600000000000000" pitchFamily="2" charset="-128"/>
                  <a:ea typeface="851ゴチカクット" panose="02000600000000000000" pitchFamily="2" charset="-128"/>
                </a:rPr>
                <a:t>スキル</a:t>
              </a:r>
              <a:endParaRPr kumimoji="1" lang="ja-JP" altLang="en-US" sz="2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endParaRPr>
            </a:p>
          </p:txBody>
        </p:sp>
      </p:grpSp>
      <p:sp>
        <p:nvSpPr>
          <p:cNvPr id="60" name="テキスト ボックス 59"/>
          <p:cNvSpPr txBox="1"/>
          <p:nvPr/>
        </p:nvSpPr>
        <p:spPr>
          <a:xfrm>
            <a:off x="7568795" y="1105605"/>
            <a:ext cx="3737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ゲームパッド </a:t>
            </a:r>
            <a:r>
              <a:rPr kumimoji="1" lang="en-US" altLang="ja-JP" sz="16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(</a:t>
            </a:r>
            <a:r>
              <a:rPr kumimoji="1" lang="en-US" altLang="ja-JP" sz="20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 </a:t>
            </a:r>
            <a:r>
              <a:rPr kumimoji="1" lang="en-US" altLang="ja-JP" sz="2000" dirty="0" err="1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Xinput</a:t>
            </a:r>
            <a:r>
              <a:rPr kumimoji="1" lang="en-US" altLang="ja-JP" sz="2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</a:t>
            </a:r>
            <a:r>
              <a:rPr kumimoji="1" lang="en-US" altLang="ja-JP" sz="16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)</a:t>
            </a:r>
            <a:endParaRPr kumimoji="1" lang="ja-JP" altLang="en-US" sz="1600" dirty="0">
              <a:solidFill>
                <a:schemeClr val="bg1"/>
              </a:solidFill>
              <a:ea typeface="851ゴチカクット" panose="02000600000000000000" pitchFamily="2" charset="-128"/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1693202" y="1105605"/>
            <a:ext cx="3737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ダッシュボール</a:t>
            </a:r>
            <a:endParaRPr kumimoji="1" lang="ja-JP" altLang="en-US" sz="1600" dirty="0">
              <a:solidFill>
                <a:schemeClr val="bg1"/>
              </a:solidFill>
              <a:ea typeface="851ゴチカクット" panose="02000600000000000000" pitchFamily="2" charset="-128"/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01" y="2316770"/>
            <a:ext cx="3407636" cy="1961553"/>
          </a:xfrm>
          <a:prstGeom prst="rect">
            <a:avLst/>
          </a:prstGeom>
        </p:spPr>
      </p:pic>
      <p:cxnSp>
        <p:nvCxnSpPr>
          <p:cNvPr id="64" name="直線コネクタ 63"/>
          <p:cNvCxnSpPr/>
          <p:nvPr/>
        </p:nvCxnSpPr>
        <p:spPr>
          <a:xfrm>
            <a:off x="896784" y="3017783"/>
            <a:ext cx="101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407304" y="2551480"/>
            <a:ext cx="91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移動</a:t>
            </a:r>
            <a:endParaRPr kumimoji="1" lang="ja-JP" altLang="en-US" sz="28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4197096" y="2583329"/>
            <a:ext cx="130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スキル</a:t>
            </a:r>
            <a:endParaRPr kumimoji="1" lang="ja-JP" altLang="en-US" sz="2800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cxnSp>
        <p:nvCxnSpPr>
          <p:cNvPr id="68" name="直線コネクタ 67"/>
          <p:cNvCxnSpPr/>
          <p:nvPr/>
        </p:nvCxnSpPr>
        <p:spPr>
          <a:xfrm>
            <a:off x="3436831" y="3074700"/>
            <a:ext cx="1802744" cy="318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正方形/長方形 72"/>
          <p:cNvSpPr/>
          <p:nvPr/>
        </p:nvSpPr>
        <p:spPr>
          <a:xfrm>
            <a:off x="711919" y="4466262"/>
            <a:ext cx="3948981" cy="125062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711919" y="4454330"/>
            <a:ext cx="3948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Team-C</a:t>
            </a:r>
            <a:r>
              <a:rPr lang="ja-JP" altLang="en-US" sz="20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メンバーが開発した、</a:t>
            </a:r>
            <a:endParaRPr lang="en-US" altLang="ja-JP" sz="2000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pPr algn="ctr"/>
            <a:r>
              <a:rPr lang="ja-JP" altLang="en-US" sz="20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独自のインターフェース。</a:t>
            </a:r>
            <a:endParaRPr lang="en-US" altLang="ja-JP" sz="2000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pPr algn="ctr"/>
            <a:r>
              <a:rPr lang="ja-JP" altLang="en-US" sz="2000" dirty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ボール</a:t>
            </a:r>
            <a:r>
              <a:rPr lang="ja-JP" altLang="en-US" sz="20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を転がすことで</a:t>
            </a:r>
            <a:endParaRPr lang="en-US" altLang="ja-JP" sz="2000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pPr algn="ctr"/>
            <a:r>
              <a:rPr lang="ja-JP" altLang="en-US" sz="20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移動することができる。</a:t>
            </a:r>
            <a:endParaRPr lang="en-US" altLang="ja-JP" sz="2000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7264146" y="4461431"/>
            <a:ext cx="3948981" cy="125062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7266666" y="4710773"/>
            <a:ext cx="3948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スティック</a:t>
            </a:r>
            <a:r>
              <a:rPr lang="en-US" altLang="ja-JP" sz="20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or</a:t>
            </a:r>
            <a:r>
              <a:rPr lang="ja-JP" altLang="en-US" sz="20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十字キーで移動ができるベーシックなスタイル。</a:t>
            </a:r>
            <a:endParaRPr lang="en-US" altLang="ja-JP" sz="2000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endParaRPr lang="en-US" altLang="ja-JP" sz="2000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80" name="図 7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" y="-7155"/>
            <a:ext cx="998980" cy="7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6350" y="0"/>
            <a:ext cx="12217400" cy="6875462"/>
            <a:chOff x="0" y="0"/>
            <a:chExt cx="12217400" cy="6875462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" r="3354"/>
            <a:stretch/>
          </p:blipFill>
          <p:spPr>
            <a:xfrm>
              <a:off x="0" y="0"/>
              <a:ext cx="12204700" cy="6875462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6126162"/>
              <a:ext cx="12217400" cy="749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0"/>
              <a:ext cx="12217400" cy="749300"/>
            </a:xfrm>
            <a:prstGeom prst="rect">
              <a:avLst/>
            </a:prstGeom>
          </p:spPr>
        </p:pic>
      </p:grpSp>
      <p:sp>
        <p:nvSpPr>
          <p:cNvPr id="37" name="正方形/長方形 36"/>
          <p:cNvSpPr/>
          <p:nvPr/>
        </p:nvSpPr>
        <p:spPr>
          <a:xfrm>
            <a:off x="0" y="611900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0" y="-99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73583" y="50300"/>
            <a:ext cx="4681384" cy="647700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>
                <a:solidFill>
                  <a:schemeClr val="bg1"/>
                </a:solidFill>
                <a:effectLst/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キャラクター説明</a:t>
            </a:r>
            <a:endParaRPr kumimoji="1" lang="ja-JP" altLang="en-US" sz="4400" dirty="0">
              <a:solidFill>
                <a:schemeClr val="bg1"/>
              </a:solidFill>
              <a:effectLst/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6277584"/>
            <a:ext cx="2413000" cy="34244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6621025"/>
            <a:ext cx="3022600" cy="21951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5840223" y="235376"/>
            <a:ext cx="551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Character Manual</a:t>
            </a:r>
            <a:endParaRPr kumimoji="1" lang="ja-JP" altLang="en-US" sz="2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113" name="図 1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" y="-7155"/>
            <a:ext cx="998980" cy="74260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342900" y="4478398"/>
            <a:ext cx="329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t="7404" r="38637" b="22029"/>
          <a:stretch/>
        </p:blipFill>
        <p:spPr>
          <a:xfrm>
            <a:off x="-628492" y="1621119"/>
            <a:ext cx="3900062" cy="3482591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8" t="8145" r="38961" b="22078"/>
          <a:stretch/>
        </p:blipFill>
        <p:spPr>
          <a:xfrm>
            <a:off x="5082642" y="1772373"/>
            <a:ext cx="2064817" cy="341915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4" t="10184" r="42273" b="24344"/>
          <a:stretch/>
        </p:blipFill>
        <p:spPr>
          <a:xfrm>
            <a:off x="9286966" y="1817633"/>
            <a:ext cx="1716948" cy="3286077"/>
          </a:xfrm>
          <a:prstGeom prst="rect">
            <a:avLst/>
          </a:prstGeom>
        </p:spPr>
      </p:pic>
      <p:grpSp>
        <p:nvGrpSpPr>
          <p:cNvPr id="54" name="グループ化 53"/>
          <p:cNvGrpSpPr/>
          <p:nvPr/>
        </p:nvGrpSpPr>
        <p:grpSpPr>
          <a:xfrm>
            <a:off x="6350" y="0"/>
            <a:ext cx="12217400" cy="6875462"/>
            <a:chOff x="0" y="0"/>
            <a:chExt cx="12217400" cy="6875462"/>
          </a:xfrm>
        </p:grpSpPr>
        <p:pic>
          <p:nvPicPr>
            <p:cNvPr id="56" name="図 5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6126162"/>
              <a:ext cx="12217400" cy="749300"/>
            </a:xfrm>
            <a:prstGeom prst="rect">
              <a:avLst/>
            </a:prstGeom>
          </p:spPr>
        </p:pic>
        <p:pic>
          <p:nvPicPr>
            <p:cNvPr id="57" name="図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0"/>
              <a:ext cx="12217400" cy="749300"/>
            </a:xfrm>
            <a:prstGeom prst="rect">
              <a:avLst/>
            </a:prstGeom>
          </p:spPr>
        </p:pic>
      </p:grpSp>
      <p:sp>
        <p:nvSpPr>
          <p:cNvPr id="58" name="正方形/長方形 57"/>
          <p:cNvSpPr/>
          <p:nvPr/>
        </p:nvSpPr>
        <p:spPr>
          <a:xfrm>
            <a:off x="0" y="611900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/>
          <p:cNvSpPr/>
          <p:nvPr/>
        </p:nvSpPr>
        <p:spPr>
          <a:xfrm>
            <a:off x="0" y="-99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タイトル 1"/>
          <p:cNvSpPr txBox="1">
            <a:spLocks/>
          </p:cNvSpPr>
          <p:nvPr/>
        </p:nvSpPr>
        <p:spPr>
          <a:xfrm>
            <a:off x="973583" y="50300"/>
            <a:ext cx="4681384" cy="6477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40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キャラクター説明</a:t>
            </a:r>
            <a:endParaRPr lang="ja-JP" altLang="en-US" sz="44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6277584"/>
            <a:ext cx="2413000" cy="342444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6621025"/>
            <a:ext cx="3022600" cy="219518"/>
          </a:xfrm>
          <a:prstGeom prst="rect">
            <a:avLst/>
          </a:prstGeom>
        </p:spPr>
      </p:pic>
      <p:grpSp>
        <p:nvGrpSpPr>
          <p:cNvPr id="63" name="グループ化 62"/>
          <p:cNvGrpSpPr/>
          <p:nvPr/>
        </p:nvGrpSpPr>
        <p:grpSpPr>
          <a:xfrm>
            <a:off x="85374" y="978539"/>
            <a:ext cx="3830620" cy="381000"/>
            <a:chOff x="196850" y="977900"/>
            <a:chExt cx="4654550" cy="381000"/>
          </a:xfrm>
        </p:grpSpPr>
        <p:grpSp>
          <p:nvGrpSpPr>
            <p:cNvPr id="64" name="グループ化 63"/>
            <p:cNvGrpSpPr/>
            <p:nvPr/>
          </p:nvGrpSpPr>
          <p:grpSpPr>
            <a:xfrm>
              <a:off x="196850" y="977900"/>
              <a:ext cx="4267200" cy="381000"/>
              <a:chOff x="196850" y="977900"/>
              <a:chExt cx="4267200" cy="381000"/>
            </a:xfrm>
          </p:grpSpPr>
          <p:sp>
            <p:nvSpPr>
              <p:cNvPr id="67" name="ホームベース 66"/>
              <p:cNvSpPr/>
              <p:nvPr/>
            </p:nvSpPr>
            <p:spPr>
              <a:xfrm>
                <a:off x="196850" y="977900"/>
                <a:ext cx="4013200" cy="381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山形 67"/>
              <p:cNvSpPr/>
              <p:nvPr/>
            </p:nvSpPr>
            <p:spPr>
              <a:xfrm>
                <a:off x="4203700" y="977900"/>
                <a:ext cx="260350" cy="381000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山形 64"/>
            <p:cNvSpPr/>
            <p:nvPr/>
          </p:nvSpPr>
          <p:spPr>
            <a:xfrm>
              <a:off x="439420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山形 65"/>
            <p:cNvSpPr/>
            <p:nvPr/>
          </p:nvSpPr>
          <p:spPr>
            <a:xfrm>
              <a:off x="459105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9" name="テキスト ボックス 68"/>
          <p:cNvSpPr txBox="1"/>
          <p:nvPr/>
        </p:nvSpPr>
        <p:spPr>
          <a:xfrm>
            <a:off x="5840223" y="235376"/>
            <a:ext cx="551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Character Manual</a:t>
            </a:r>
            <a:endParaRPr kumimoji="1" lang="ja-JP" altLang="en-US" sz="2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grpSp>
        <p:nvGrpSpPr>
          <p:cNvPr id="70" name="グループ化 69"/>
          <p:cNvGrpSpPr/>
          <p:nvPr/>
        </p:nvGrpSpPr>
        <p:grpSpPr>
          <a:xfrm>
            <a:off x="8322836" y="988094"/>
            <a:ext cx="3810971" cy="381000"/>
            <a:chOff x="196850" y="977900"/>
            <a:chExt cx="4654550" cy="381000"/>
          </a:xfrm>
        </p:grpSpPr>
        <p:grpSp>
          <p:nvGrpSpPr>
            <p:cNvPr id="71" name="グループ化 70"/>
            <p:cNvGrpSpPr/>
            <p:nvPr/>
          </p:nvGrpSpPr>
          <p:grpSpPr>
            <a:xfrm>
              <a:off x="196850" y="977900"/>
              <a:ext cx="4267200" cy="381000"/>
              <a:chOff x="196850" y="977900"/>
              <a:chExt cx="4267200" cy="381000"/>
            </a:xfrm>
          </p:grpSpPr>
          <p:sp>
            <p:nvSpPr>
              <p:cNvPr id="75" name="ホームベース 74"/>
              <p:cNvSpPr/>
              <p:nvPr/>
            </p:nvSpPr>
            <p:spPr>
              <a:xfrm>
                <a:off x="196850" y="977900"/>
                <a:ext cx="4013200" cy="381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山形 75"/>
              <p:cNvSpPr/>
              <p:nvPr/>
            </p:nvSpPr>
            <p:spPr>
              <a:xfrm>
                <a:off x="4203700" y="977900"/>
                <a:ext cx="260350" cy="381000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山形 71"/>
            <p:cNvSpPr/>
            <p:nvPr/>
          </p:nvSpPr>
          <p:spPr>
            <a:xfrm>
              <a:off x="439420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山形 73"/>
            <p:cNvSpPr/>
            <p:nvPr/>
          </p:nvSpPr>
          <p:spPr>
            <a:xfrm>
              <a:off x="459105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グループ化 76"/>
          <p:cNvGrpSpPr/>
          <p:nvPr/>
        </p:nvGrpSpPr>
        <p:grpSpPr>
          <a:xfrm>
            <a:off x="4221128" y="980374"/>
            <a:ext cx="3819499" cy="381000"/>
            <a:chOff x="196850" y="977900"/>
            <a:chExt cx="4654550" cy="381000"/>
          </a:xfrm>
        </p:grpSpPr>
        <p:grpSp>
          <p:nvGrpSpPr>
            <p:cNvPr id="78" name="グループ化 77"/>
            <p:cNvGrpSpPr/>
            <p:nvPr/>
          </p:nvGrpSpPr>
          <p:grpSpPr>
            <a:xfrm>
              <a:off x="196850" y="977900"/>
              <a:ext cx="4267200" cy="381000"/>
              <a:chOff x="196850" y="977900"/>
              <a:chExt cx="4267200" cy="381000"/>
            </a:xfrm>
          </p:grpSpPr>
          <p:sp>
            <p:nvSpPr>
              <p:cNvPr id="81" name="ホームベース 80"/>
              <p:cNvSpPr/>
              <p:nvPr/>
            </p:nvSpPr>
            <p:spPr>
              <a:xfrm>
                <a:off x="196850" y="977900"/>
                <a:ext cx="4013200" cy="381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山形 81"/>
              <p:cNvSpPr/>
              <p:nvPr/>
            </p:nvSpPr>
            <p:spPr>
              <a:xfrm>
                <a:off x="4203700" y="977900"/>
                <a:ext cx="260350" cy="381000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9" name="山形 78"/>
            <p:cNvSpPr/>
            <p:nvPr/>
          </p:nvSpPr>
          <p:spPr>
            <a:xfrm>
              <a:off x="439420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山形 79"/>
            <p:cNvSpPr/>
            <p:nvPr/>
          </p:nvSpPr>
          <p:spPr>
            <a:xfrm>
              <a:off x="459105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3" name="テキスト ボックス 82"/>
          <p:cNvSpPr txBox="1"/>
          <p:nvPr/>
        </p:nvSpPr>
        <p:spPr>
          <a:xfrm>
            <a:off x="450650" y="968984"/>
            <a:ext cx="2009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パワータイプ</a:t>
            </a:r>
            <a:endParaRPr kumimoji="1" lang="ja-JP" altLang="en-US" sz="2000" dirty="0">
              <a:solidFill>
                <a:schemeClr val="bg1"/>
              </a:solidFill>
              <a:ea typeface="851ゴチカクット" panose="02000600000000000000" pitchFamily="2" charset="-128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4625818" y="970819"/>
            <a:ext cx="233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スピードタイプ</a:t>
            </a:r>
            <a:endParaRPr kumimoji="1" lang="ja-JP" altLang="en-US" sz="2000" dirty="0">
              <a:solidFill>
                <a:schemeClr val="bg1"/>
              </a:solidFill>
              <a:ea typeface="851ゴチカクット" panose="02000600000000000000" pitchFamily="2" charset="-128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8724937" y="988093"/>
            <a:ext cx="197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マインタイプ</a:t>
            </a:r>
            <a:endParaRPr kumimoji="1" lang="ja-JP" altLang="en-US" sz="2000" dirty="0">
              <a:solidFill>
                <a:schemeClr val="bg1"/>
              </a:solidFill>
              <a:ea typeface="851ゴチカクット" panose="02000600000000000000" pitchFamily="2" charset="-128"/>
            </a:endParaRPr>
          </a:p>
        </p:txBody>
      </p:sp>
      <p:pic>
        <p:nvPicPr>
          <p:cNvPr id="86" name="図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" y="-7155"/>
            <a:ext cx="998980" cy="742605"/>
          </a:xfrm>
          <a:prstGeom prst="rect">
            <a:avLst/>
          </a:prstGeom>
        </p:spPr>
      </p:pic>
      <p:sp>
        <p:nvSpPr>
          <p:cNvPr id="87" name="テキスト ボックス 86"/>
          <p:cNvSpPr txBox="1"/>
          <p:nvPr/>
        </p:nvSpPr>
        <p:spPr>
          <a:xfrm>
            <a:off x="342900" y="5077206"/>
            <a:ext cx="329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92047" y="4825999"/>
            <a:ext cx="3823947" cy="1228522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正方形/長方形 88"/>
          <p:cNvSpPr/>
          <p:nvPr/>
        </p:nvSpPr>
        <p:spPr>
          <a:xfrm>
            <a:off x="4216680" y="4825999"/>
            <a:ext cx="3823947" cy="1228522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/>
        </p:nvSpPr>
        <p:spPr>
          <a:xfrm>
            <a:off x="8313325" y="4825999"/>
            <a:ext cx="3823947" cy="1228522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85375" y="5223524"/>
            <a:ext cx="386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ハンマーを地面に叩きつけて、衝撃波で吹き飛ばす。</a:t>
            </a:r>
            <a:endParaRPr kumimoji="1" lang="ja-JP" altLang="en-US" sz="2400" dirty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4211304" y="5216554"/>
            <a:ext cx="386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一定時間、自身のスピードを大幅に上昇させ</a:t>
            </a:r>
            <a:r>
              <a:rPr lang="ja-JP" altLang="en-US" sz="24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る。</a:t>
            </a:r>
            <a:endParaRPr kumimoji="1" lang="en-US" altLang="ja-JP" sz="2400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8322837" y="5223524"/>
            <a:ext cx="386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足元に地雷を設置し、</a:t>
            </a:r>
            <a:endParaRPr lang="en-US" altLang="ja-JP" sz="2400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r>
              <a:rPr kumimoji="1" lang="ja-JP" altLang="en-US" sz="24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踏んだ者を足止めする。</a:t>
            </a:r>
            <a:endParaRPr kumimoji="1" lang="en-US" altLang="ja-JP" sz="2400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109" name="図 10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8" y="991522"/>
            <a:ext cx="356831" cy="356831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83" y="1005758"/>
            <a:ext cx="356831" cy="356831"/>
          </a:xfrm>
          <a:prstGeom prst="rect">
            <a:avLst/>
          </a:prstGeom>
        </p:spPr>
      </p:pic>
      <p:pic>
        <p:nvPicPr>
          <p:cNvPr id="114" name="図 1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07" y="1009732"/>
            <a:ext cx="356831" cy="356831"/>
          </a:xfrm>
          <a:prstGeom prst="rect">
            <a:avLst/>
          </a:prstGeom>
        </p:spPr>
      </p:pic>
      <p:cxnSp>
        <p:nvCxnSpPr>
          <p:cNvPr id="115" name="直線コネクタ 114"/>
          <p:cNvCxnSpPr/>
          <p:nvPr/>
        </p:nvCxnSpPr>
        <p:spPr>
          <a:xfrm>
            <a:off x="224816" y="5223524"/>
            <a:ext cx="353120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/>
          <p:cNvCxnSpPr/>
          <p:nvPr/>
        </p:nvCxnSpPr>
        <p:spPr>
          <a:xfrm>
            <a:off x="4359283" y="5225796"/>
            <a:ext cx="353120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/>
          <p:nvPr/>
        </p:nvCxnSpPr>
        <p:spPr>
          <a:xfrm>
            <a:off x="8455928" y="5218935"/>
            <a:ext cx="3531202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/>
          <p:cNvSpPr txBox="1"/>
          <p:nvPr/>
        </p:nvSpPr>
        <p:spPr>
          <a:xfrm>
            <a:off x="1424739" y="4774699"/>
            <a:ext cx="1131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uFontAtomic" panose="00000400000000000000" pitchFamily="2" charset="0"/>
                <a:ea typeface="851ゴチカクット" panose="02000600000000000000" pitchFamily="2" charset="-128"/>
              </a:rPr>
              <a:t>スキル</a:t>
            </a:r>
            <a:endParaRPr kumimoji="1" lang="ja-JP" altLang="en-US" sz="24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uFontAtomic" panose="00000400000000000000" pitchFamily="2" charset="0"/>
              <a:ea typeface="851ゴチカクット" panose="02000600000000000000" pitchFamily="2" charset="-128"/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5543022" y="4780252"/>
            <a:ext cx="1131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uFontAtomic" panose="00000400000000000000" pitchFamily="2" charset="0"/>
                <a:ea typeface="851ゴチカクット" panose="02000600000000000000" pitchFamily="2" charset="-128"/>
              </a:rPr>
              <a:t>スキル</a:t>
            </a:r>
            <a:endParaRPr kumimoji="1" lang="ja-JP" altLang="en-US" sz="24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uFontAtomic" panose="00000400000000000000" pitchFamily="2" charset="0"/>
              <a:ea typeface="851ゴチカクット" panose="02000600000000000000" pitchFamily="2" charset="-128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9579762" y="4774699"/>
            <a:ext cx="1131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uFontAtomic" panose="00000400000000000000" pitchFamily="2" charset="0"/>
                <a:ea typeface="851ゴチカクット" panose="02000600000000000000" pitchFamily="2" charset="-128"/>
              </a:rPr>
              <a:t>スキル</a:t>
            </a:r>
            <a:endParaRPr kumimoji="1" lang="ja-JP" altLang="en-US" sz="24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uFontAtomic" panose="00000400000000000000" pitchFamily="2" charset="0"/>
              <a:ea typeface="851ゴチカクット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88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6350" y="0"/>
            <a:ext cx="12217400" cy="6875462"/>
            <a:chOff x="0" y="0"/>
            <a:chExt cx="12217400" cy="6875462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" r="3354"/>
            <a:stretch/>
          </p:blipFill>
          <p:spPr>
            <a:xfrm>
              <a:off x="0" y="0"/>
              <a:ext cx="12204700" cy="6875462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6126162"/>
              <a:ext cx="12217400" cy="749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0"/>
              <a:ext cx="12217400" cy="749300"/>
            </a:xfrm>
            <a:prstGeom prst="rect">
              <a:avLst/>
            </a:prstGeom>
          </p:spPr>
        </p:pic>
      </p:grpSp>
      <p:sp>
        <p:nvSpPr>
          <p:cNvPr id="37" name="正方形/長方形 36"/>
          <p:cNvSpPr/>
          <p:nvPr/>
        </p:nvSpPr>
        <p:spPr>
          <a:xfrm>
            <a:off x="0" y="611900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0" y="-99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73583" y="50300"/>
            <a:ext cx="4681384" cy="647700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>
                <a:solidFill>
                  <a:schemeClr val="bg1"/>
                </a:solidFill>
                <a:effectLst/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ルール説明</a:t>
            </a:r>
            <a:endParaRPr kumimoji="1" lang="ja-JP" altLang="en-US" sz="4400" dirty="0">
              <a:solidFill>
                <a:schemeClr val="bg1"/>
              </a:solidFill>
              <a:effectLst/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6277584"/>
            <a:ext cx="2413000" cy="34244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6621025"/>
            <a:ext cx="3022600" cy="219518"/>
          </a:xfrm>
          <a:prstGeom prst="rect">
            <a:avLst/>
          </a:prstGeom>
        </p:spPr>
      </p:pic>
      <p:grpSp>
        <p:nvGrpSpPr>
          <p:cNvPr id="43" name="グループ化 42"/>
          <p:cNvGrpSpPr/>
          <p:nvPr/>
        </p:nvGrpSpPr>
        <p:grpSpPr>
          <a:xfrm>
            <a:off x="342899" y="948785"/>
            <a:ext cx="5312068" cy="461532"/>
            <a:chOff x="196850" y="977900"/>
            <a:chExt cx="4654550" cy="381000"/>
          </a:xfrm>
        </p:grpSpPr>
        <p:grpSp>
          <p:nvGrpSpPr>
            <p:cNvPr id="39" name="グループ化 38"/>
            <p:cNvGrpSpPr/>
            <p:nvPr/>
          </p:nvGrpSpPr>
          <p:grpSpPr>
            <a:xfrm>
              <a:off x="196850" y="977900"/>
              <a:ext cx="4267200" cy="381000"/>
              <a:chOff x="196850" y="977900"/>
              <a:chExt cx="4267200" cy="381000"/>
            </a:xfrm>
          </p:grpSpPr>
          <p:sp>
            <p:nvSpPr>
              <p:cNvPr id="5" name="ホームベース 4"/>
              <p:cNvSpPr/>
              <p:nvPr/>
            </p:nvSpPr>
            <p:spPr>
              <a:xfrm>
                <a:off x="196850" y="977900"/>
                <a:ext cx="4013200" cy="381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山形 5"/>
              <p:cNvSpPr/>
              <p:nvPr/>
            </p:nvSpPr>
            <p:spPr>
              <a:xfrm>
                <a:off x="4203700" y="977900"/>
                <a:ext cx="260350" cy="381000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山形 12"/>
            <p:cNvSpPr/>
            <p:nvPr/>
          </p:nvSpPr>
          <p:spPr>
            <a:xfrm>
              <a:off x="439420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59105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5840223" y="235376"/>
            <a:ext cx="551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Rule Manual</a:t>
            </a:r>
            <a:endParaRPr kumimoji="1" lang="ja-JP" altLang="en-US" sz="2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521455" y="3394660"/>
            <a:ext cx="1703481" cy="28986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1278955" y="884967"/>
            <a:ext cx="2847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領地の確保</a:t>
            </a:r>
            <a:endParaRPr kumimoji="1" lang="ja-JP" altLang="en-US" sz="3200" dirty="0">
              <a:solidFill>
                <a:schemeClr val="bg1"/>
              </a:solidFill>
              <a:ea typeface="851ゴチカクット" panose="02000600000000000000" pitchFamily="2" charset="-128"/>
            </a:endParaRPr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" y="-7155"/>
            <a:ext cx="998980" cy="7426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6" t="31151" r="5421" b="5722"/>
          <a:stretch/>
        </p:blipFill>
        <p:spPr>
          <a:xfrm>
            <a:off x="6695341" y="4587023"/>
            <a:ext cx="758809" cy="904290"/>
          </a:xfrm>
          <a:prstGeom prst="rect">
            <a:avLst/>
          </a:prstGeom>
          <a:ln w="28575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グループ化 19"/>
          <p:cNvGrpSpPr/>
          <p:nvPr/>
        </p:nvGrpSpPr>
        <p:grpSpPr>
          <a:xfrm>
            <a:off x="521455" y="1562361"/>
            <a:ext cx="1703481" cy="1680254"/>
            <a:chOff x="466161" y="1586771"/>
            <a:chExt cx="2850266" cy="2811402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4" t="27335" r="38803" b="7669"/>
            <a:stretch/>
          </p:blipFill>
          <p:spPr>
            <a:xfrm>
              <a:off x="466161" y="1586771"/>
              <a:ext cx="2850266" cy="2811402"/>
            </a:xfrm>
            <a:prstGeom prst="rect">
              <a:avLst/>
            </a:prstGeom>
            <a:ln w="28575" cap="sq">
              <a:solidFill>
                <a:srgbClr val="00206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右矢印 15"/>
            <p:cNvSpPr/>
            <p:nvPr/>
          </p:nvSpPr>
          <p:spPr>
            <a:xfrm>
              <a:off x="920133" y="3818982"/>
              <a:ext cx="1570558" cy="174223"/>
            </a:xfrm>
            <a:prstGeom prst="rightArrow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右矢印 23"/>
            <p:cNvSpPr/>
            <p:nvPr/>
          </p:nvSpPr>
          <p:spPr>
            <a:xfrm rot="16200000">
              <a:off x="1916747" y="2869924"/>
              <a:ext cx="1393333" cy="144040"/>
            </a:xfrm>
            <a:prstGeom prst="rightArrow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25" name="右矢印 24"/>
            <p:cNvSpPr/>
            <p:nvPr/>
          </p:nvSpPr>
          <p:spPr>
            <a:xfrm rot="10800000">
              <a:off x="1203717" y="2018293"/>
              <a:ext cx="1337676" cy="174223"/>
            </a:xfrm>
            <a:prstGeom prst="rightArrow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  <p:sp>
          <p:nvSpPr>
            <p:cNvPr id="26" name="右矢印 25"/>
            <p:cNvSpPr/>
            <p:nvPr/>
          </p:nvSpPr>
          <p:spPr>
            <a:xfrm rot="5873720">
              <a:off x="559575" y="2642139"/>
              <a:ext cx="837456" cy="144040"/>
            </a:xfrm>
            <a:prstGeom prst="rightArrow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14993" r="17209" b="17602"/>
          <a:stretch/>
        </p:blipFill>
        <p:spPr>
          <a:xfrm>
            <a:off x="3106866" y="1561739"/>
            <a:ext cx="1701433" cy="1680254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1" name="右矢印 20"/>
          <p:cNvSpPr/>
          <p:nvPr/>
        </p:nvSpPr>
        <p:spPr>
          <a:xfrm>
            <a:off x="2379453" y="2196034"/>
            <a:ext cx="623087" cy="752559"/>
          </a:xfrm>
          <a:prstGeom prst="right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104818" y="3394660"/>
            <a:ext cx="1703481" cy="28986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5165" y="3362153"/>
            <a:ext cx="181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グルっと囲むと</a:t>
            </a:r>
            <a:r>
              <a:rPr kumimoji="1" lang="en-US" altLang="ja-JP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…</a:t>
            </a:r>
            <a:endParaRPr kumimoji="1" lang="ja-JP" altLang="en-US" sz="1600" dirty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355309" y="3361712"/>
            <a:ext cx="1276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拠点</a:t>
            </a:r>
            <a:r>
              <a:rPr kumimoji="1" lang="en-US" altLang="ja-JP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GET!!</a:t>
            </a:r>
            <a:endParaRPr kumimoji="1" lang="ja-JP" altLang="en-US" sz="1600" dirty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 rot="1423051">
            <a:off x="3996710" y="1572131"/>
            <a:ext cx="147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ポイント</a:t>
            </a:r>
            <a:endParaRPr lang="en-US" altLang="ja-JP" sz="2400" dirty="0" smtClean="0">
              <a:ln>
                <a:solidFill>
                  <a:srgbClr val="00B0F0"/>
                </a:solidFill>
              </a:ln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r>
              <a:rPr lang="ja-JP" altLang="en-US" sz="24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ゲット</a:t>
            </a:r>
            <a:r>
              <a:rPr lang="en-US" altLang="ja-JP" sz="24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!!</a:t>
            </a:r>
            <a:endParaRPr kumimoji="1" lang="ja-JP" altLang="en-US" sz="2400" dirty="0">
              <a:ln>
                <a:solidFill>
                  <a:srgbClr val="00B0F0"/>
                </a:solidFill>
              </a:ln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2" t="36342" r="20553" b="20000"/>
          <a:stretch/>
        </p:blipFill>
        <p:spPr>
          <a:xfrm>
            <a:off x="7627505" y="4590263"/>
            <a:ext cx="765599" cy="910552"/>
          </a:xfrm>
          <a:prstGeom prst="rect">
            <a:avLst/>
          </a:prstGeom>
          <a:ln w="28575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8" name="グループ化 37"/>
          <p:cNvGrpSpPr/>
          <p:nvPr/>
        </p:nvGrpSpPr>
        <p:grpSpPr>
          <a:xfrm>
            <a:off x="6518094" y="962038"/>
            <a:ext cx="5312068" cy="461532"/>
            <a:chOff x="196850" y="977900"/>
            <a:chExt cx="4654550" cy="381000"/>
          </a:xfrm>
        </p:grpSpPr>
        <p:grpSp>
          <p:nvGrpSpPr>
            <p:cNvPr id="40" name="グループ化 39"/>
            <p:cNvGrpSpPr/>
            <p:nvPr/>
          </p:nvGrpSpPr>
          <p:grpSpPr>
            <a:xfrm>
              <a:off x="196850" y="977900"/>
              <a:ext cx="4267200" cy="381000"/>
              <a:chOff x="196850" y="977900"/>
              <a:chExt cx="4267200" cy="381000"/>
            </a:xfrm>
          </p:grpSpPr>
          <p:sp>
            <p:nvSpPr>
              <p:cNvPr id="45" name="ホームベース 44"/>
              <p:cNvSpPr/>
              <p:nvPr/>
            </p:nvSpPr>
            <p:spPr>
              <a:xfrm>
                <a:off x="196850" y="977900"/>
                <a:ext cx="4013200" cy="381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山形 45"/>
              <p:cNvSpPr/>
              <p:nvPr/>
            </p:nvSpPr>
            <p:spPr>
              <a:xfrm>
                <a:off x="4203700" y="977900"/>
                <a:ext cx="260350" cy="381000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山形 41"/>
            <p:cNvSpPr/>
            <p:nvPr/>
          </p:nvSpPr>
          <p:spPr>
            <a:xfrm>
              <a:off x="439420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山形 43"/>
            <p:cNvSpPr/>
            <p:nvPr/>
          </p:nvSpPr>
          <p:spPr>
            <a:xfrm>
              <a:off x="459105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テキスト ボックス 46"/>
          <p:cNvSpPr txBox="1"/>
          <p:nvPr/>
        </p:nvSpPr>
        <p:spPr>
          <a:xfrm>
            <a:off x="7454150" y="898220"/>
            <a:ext cx="2847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確保の妨害</a:t>
            </a:r>
            <a:endParaRPr kumimoji="1" lang="ja-JP" altLang="en-US" sz="3200" dirty="0">
              <a:solidFill>
                <a:schemeClr val="bg1"/>
              </a:solidFill>
              <a:ea typeface="851ゴチカクット" panose="02000600000000000000" pitchFamily="2" charset="-128"/>
            </a:endParaRPr>
          </a:p>
        </p:txBody>
      </p:sp>
      <p:grpSp>
        <p:nvGrpSpPr>
          <p:cNvPr id="55" name="グループ化 54"/>
          <p:cNvGrpSpPr/>
          <p:nvPr/>
        </p:nvGrpSpPr>
        <p:grpSpPr>
          <a:xfrm>
            <a:off x="6518094" y="3888973"/>
            <a:ext cx="5312068" cy="461532"/>
            <a:chOff x="196850" y="977900"/>
            <a:chExt cx="4654550" cy="381000"/>
          </a:xfrm>
        </p:grpSpPr>
        <p:grpSp>
          <p:nvGrpSpPr>
            <p:cNvPr id="56" name="グループ化 55"/>
            <p:cNvGrpSpPr/>
            <p:nvPr/>
          </p:nvGrpSpPr>
          <p:grpSpPr>
            <a:xfrm>
              <a:off x="196850" y="977900"/>
              <a:ext cx="4267200" cy="381000"/>
              <a:chOff x="196850" y="977900"/>
              <a:chExt cx="4267200" cy="381000"/>
            </a:xfrm>
          </p:grpSpPr>
          <p:sp>
            <p:nvSpPr>
              <p:cNvPr id="59" name="ホームベース 58"/>
              <p:cNvSpPr/>
              <p:nvPr/>
            </p:nvSpPr>
            <p:spPr>
              <a:xfrm>
                <a:off x="196850" y="977900"/>
                <a:ext cx="4013200" cy="381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0" name="山形 59"/>
              <p:cNvSpPr/>
              <p:nvPr/>
            </p:nvSpPr>
            <p:spPr>
              <a:xfrm>
                <a:off x="4203700" y="977900"/>
                <a:ext cx="260350" cy="381000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山形 56"/>
            <p:cNvSpPr/>
            <p:nvPr/>
          </p:nvSpPr>
          <p:spPr>
            <a:xfrm>
              <a:off x="439420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山形 57"/>
            <p:cNvSpPr/>
            <p:nvPr/>
          </p:nvSpPr>
          <p:spPr>
            <a:xfrm>
              <a:off x="459105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テキスト ボックス 60"/>
          <p:cNvSpPr txBox="1"/>
          <p:nvPr/>
        </p:nvSpPr>
        <p:spPr>
          <a:xfrm>
            <a:off x="6867142" y="3817786"/>
            <a:ext cx="415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領地ごとのポイント</a:t>
            </a:r>
            <a:endParaRPr kumimoji="1" lang="ja-JP" altLang="en-US" sz="3200" dirty="0">
              <a:solidFill>
                <a:schemeClr val="bg1"/>
              </a:solidFill>
              <a:ea typeface="851ゴチカクット" panose="02000600000000000000" pitchFamily="2" charset="-128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8593143" y="4504146"/>
            <a:ext cx="3126969" cy="1383522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8593143" y="4581845"/>
            <a:ext cx="3176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領地</a:t>
            </a:r>
            <a:r>
              <a:rPr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は浮いているリングの</a:t>
            </a:r>
            <a:endParaRPr lang="en-US" altLang="ja-JP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r>
              <a:rPr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数によってポイントが違う！</a:t>
            </a:r>
            <a:endParaRPr lang="en-US" altLang="ja-JP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r>
              <a:rPr lang="en-US" altLang="ja-JP" dirty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1</a:t>
            </a:r>
            <a:r>
              <a:rPr kumimoji="1"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つなら</a:t>
            </a:r>
            <a:r>
              <a:rPr kumimoji="1" lang="en-US" altLang="ja-JP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1</a:t>
            </a:r>
            <a:r>
              <a:rPr kumimoji="1"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ポイント、</a:t>
            </a:r>
            <a:endParaRPr kumimoji="1" lang="en-US" altLang="ja-JP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r>
              <a:rPr lang="en-US" altLang="ja-JP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3</a:t>
            </a:r>
            <a:r>
              <a:rPr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つなら</a:t>
            </a:r>
            <a:r>
              <a:rPr lang="en-US" altLang="ja-JP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3</a:t>
            </a:r>
            <a:r>
              <a:rPr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ポイントだ！！</a:t>
            </a:r>
            <a:endParaRPr kumimoji="1" lang="ja-JP" altLang="en-US" dirty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6680566" y="5492310"/>
            <a:ext cx="788194" cy="28986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6813822" y="5451686"/>
            <a:ext cx="501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1p</a:t>
            </a:r>
            <a:endParaRPr kumimoji="1" lang="ja-JP" altLang="en-US" sz="1600" dirty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7613894" y="5494731"/>
            <a:ext cx="788194" cy="28986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747150" y="5454107"/>
            <a:ext cx="501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3</a:t>
            </a:r>
            <a:r>
              <a:rPr kumimoji="1" lang="en-US" altLang="ja-JP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p</a:t>
            </a:r>
            <a:endParaRPr kumimoji="1" lang="ja-JP" altLang="en-US" sz="1600" dirty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4" t="13750" r="312" b="25417"/>
          <a:stretch/>
        </p:blipFill>
        <p:spPr>
          <a:xfrm>
            <a:off x="535172" y="4284678"/>
            <a:ext cx="1664784" cy="1022687"/>
          </a:xfrm>
          <a:prstGeom prst="rect">
            <a:avLst/>
          </a:prstGeom>
          <a:ln w="28575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9" t="15992" r="6198" b="26785"/>
          <a:stretch/>
        </p:blipFill>
        <p:spPr>
          <a:xfrm>
            <a:off x="3104818" y="4276947"/>
            <a:ext cx="1665128" cy="1019761"/>
          </a:xfrm>
          <a:prstGeom prst="rect">
            <a:avLst/>
          </a:prstGeom>
          <a:ln w="28575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1" name="直線コネクタ 30"/>
          <p:cNvCxnSpPr/>
          <p:nvPr/>
        </p:nvCxnSpPr>
        <p:spPr>
          <a:xfrm flipV="1">
            <a:off x="175765" y="3955648"/>
            <a:ext cx="4957416" cy="1229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/>
          <p:cNvSpPr/>
          <p:nvPr/>
        </p:nvSpPr>
        <p:spPr>
          <a:xfrm>
            <a:off x="502021" y="5500815"/>
            <a:ext cx="1703481" cy="28986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435731" y="5468308"/>
            <a:ext cx="1813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</a:t>
            </a:r>
            <a:r>
              <a:rPr lang="ja-JP" altLang="en-US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大きく</a:t>
            </a:r>
            <a:r>
              <a:rPr kumimoji="1" lang="ja-JP" altLang="en-US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囲むと</a:t>
            </a:r>
            <a:r>
              <a:rPr kumimoji="1" lang="en-US" altLang="ja-JP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…</a:t>
            </a:r>
            <a:endParaRPr kumimoji="1" lang="ja-JP" altLang="en-US" sz="1600" dirty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3078445" y="5500815"/>
            <a:ext cx="1703481" cy="28986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3109668" y="5468308"/>
            <a:ext cx="1685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まとめ</a:t>
            </a:r>
            <a:r>
              <a:rPr lang="ja-JP" altLang="en-US" sz="1600" dirty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て</a:t>
            </a:r>
            <a:r>
              <a:rPr kumimoji="1" lang="en-US" altLang="ja-JP" sz="1600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GET!!</a:t>
            </a:r>
            <a:endParaRPr kumimoji="1" lang="ja-JP" altLang="en-US" sz="1600" dirty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79" name="右矢印 78"/>
          <p:cNvSpPr/>
          <p:nvPr/>
        </p:nvSpPr>
        <p:spPr>
          <a:xfrm>
            <a:off x="2373311" y="4482197"/>
            <a:ext cx="623087" cy="752559"/>
          </a:xfrm>
          <a:prstGeom prst="right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テキスト ボックス 79"/>
          <p:cNvSpPr txBox="1"/>
          <p:nvPr/>
        </p:nvSpPr>
        <p:spPr>
          <a:xfrm rot="1423051">
            <a:off x="3663405" y="4017511"/>
            <a:ext cx="2026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大量ポイント</a:t>
            </a:r>
            <a:endParaRPr lang="en-US" altLang="ja-JP" sz="2400" dirty="0" smtClean="0">
              <a:ln>
                <a:solidFill>
                  <a:srgbClr val="00B0F0"/>
                </a:solidFill>
              </a:ln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pPr algn="ctr"/>
            <a:r>
              <a:rPr lang="ja-JP" altLang="en-US" sz="24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ゲット</a:t>
            </a:r>
            <a:r>
              <a:rPr lang="en-US" altLang="ja-JP" sz="2400" dirty="0" smtClean="0">
                <a:ln>
                  <a:solidFill>
                    <a:srgbClr val="00B0F0"/>
                  </a:solidFill>
                </a:ln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!!</a:t>
            </a:r>
            <a:endParaRPr kumimoji="1" lang="ja-JP" altLang="en-US" sz="2400" dirty="0">
              <a:ln>
                <a:solidFill>
                  <a:srgbClr val="00B0F0"/>
                </a:solidFill>
              </a:ln>
              <a:solidFill>
                <a:srgbClr val="00206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17374" r="61260" b="12420"/>
          <a:stretch/>
        </p:blipFill>
        <p:spPr>
          <a:xfrm>
            <a:off x="8247139" y="1812622"/>
            <a:ext cx="1266088" cy="1615828"/>
          </a:xfrm>
          <a:prstGeom prst="rect">
            <a:avLst/>
          </a:prstGeom>
          <a:ln w="28575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2" name="図 7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t="4058" r="55196" b="29159"/>
          <a:stretch/>
        </p:blipFill>
        <p:spPr>
          <a:xfrm>
            <a:off x="6519493" y="1810784"/>
            <a:ext cx="1268049" cy="1619504"/>
          </a:xfrm>
          <a:prstGeom prst="rect">
            <a:avLst/>
          </a:prstGeom>
          <a:ln w="28575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2" name="右矢印 81"/>
          <p:cNvSpPr/>
          <p:nvPr/>
        </p:nvSpPr>
        <p:spPr>
          <a:xfrm>
            <a:off x="7877241" y="2411575"/>
            <a:ext cx="308078" cy="491030"/>
          </a:xfrm>
          <a:prstGeom prst="right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9646049" y="2034194"/>
            <a:ext cx="2257335" cy="1269811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9602239" y="2036153"/>
            <a:ext cx="2489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拠点の確保中に、</a:t>
            </a:r>
            <a:endParaRPr kumimoji="1" lang="en-US" altLang="ja-JP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r>
              <a:rPr kumimoji="1"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ラインに触れると、</a:t>
            </a:r>
            <a:endParaRPr kumimoji="1" lang="en-US" altLang="ja-JP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r>
              <a:rPr kumimoji="1"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ラインを切ることが</a:t>
            </a:r>
            <a:endParaRPr kumimoji="1" lang="en-US" altLang="ja-JP" dirty="0" smtClean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r>
              <a:rPr kumimoji="1" lang="ja-JP" altLang="en-US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出来る</a:t>
            </a:r>
            <a:r>
              <a:rPr kumimoji="1" lang="en-US" altLang="ja-JP" dirty="0" smtClean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!</a:t>
            </a:r>
            <a:r>
              <a:rPr lang="ja-JP" altLang="en-US" dirty="0">
                <a:solidFill>
                  <a:srgbClr val="002060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</a:t>
            </a:r>
            <a:endParaRPr lang="en-US" altLang="ja-JP" dirty="0">
              <a:solidFill>
                <a:srgbClr val="002060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624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6350" y="0"/>
            <a:ext cx="12217400" cy="6875462"/>
            <a:chOff x="0" y="0"/>
            <a:chExt cx="12217400" cy="6875462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6" r="3354"/>
            <a:stretch/>
          </p:blipFill>
          <p:spPr>
            <a:xfrm>
              <a:off x="0" y="0"/>
              <a:ext cx="12204700" cy="6875462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6126162"/>
              <a:ext cx="12217400" cy="7493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16"/>
            <a:stretch/>
          </p:blipFill>
          <p:spPr>
            <a:xfrm>
              <a:off x="0" y="0"/>
              <a:ext cx="12217400" cy="749300"/>
            </a:xfrm>
            <a:prstGeom prst="rect">
              <a:avLst/>
            </a:prstGeom>
          </p:spPr>
        </p:pic>
      </p:grpSp>
      <p:sp>
        <p:nvSpPr>
          <p:cNvPr id="37" name="正方形/長方形 36"/>
          <p:cNvSpPr/>
          <p:nvPr/>
        </p:nvSpPr>
        <p:spPr>
          <a:xfrm>
            <a:off x="0" y="611900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0" y="-998"/>
            <a:ext cx="12217400" cy="75029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73583" y="50300"/>
            <a:ext cx="4681384" cy="647700"/>
          </a:xfrm>
        </p:spPr>
        <p:txBody>
          <a:bodyPr>
            <a:noAutofit/>
          </a:bodyPr>
          <a:lstStyle/>
          <a:p>
            <a:r>
              <a:rPr kumimoji="1" lang="ja-JP" altLang="en-US" sz="4400" dirty="0" smtClean="0">
                <a:solidFill>
                  <a:schemeClr val="bg1"/>
                </a:solidFill>
                <a:effectLst/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イ </a:t>
            </a:r>
            <a:r>
              <a:rPr kumimoji="1" lang="ja-JP" altLang="en-US" sz="4400" dirty="0" err="1" smtClean="0">
                <a:solidFill>
                  <a:schemeClr val="bg1"/>
                </a:solidFill>
                <a:effectLst/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ベ</a:t>
            </a:r>
            <a:r>
              <a:rPr kumimoji="1" lang="ja-JP" altLang="en-US" sz="4400" dirty="0" smtClean="0">
                <a:solidFill>
                  <a:schemeClr val="bg1"/>
                </a:solidFill>
                <a:effectLst/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ン ト</a:t>
            </a:r>
            <a:endParaRPr kumimoji="1" lang="ja-JP" altLang="en-US" sz="4400" dirty="0">
              <a:solidFill>
                <a:schemeClr val="bg1"/>
              </a:solidFill>
              <a:effectLst/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6277584"/>
            <a:ext cx="2413000" cy="34244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6621025"/>
            <a:ext cx="3022600" cy="219518"/>
          </a:xfrm>
          <a:prstGeom prst="rect">
            <a:avLst/>
          </a:prstGeom>
        </p:spPr>
      </p:pic>
      <p:grpSp>
        <p:nvGrpSpPr>
          <p:cNvPr id="43" name="グループ化 42"/>
          <p:cNvGrpSpPr/>
          <p:nvPr/>
        </p:nvGrpSpPr>
        <p:grpSpPr>
          <a:xfrm>
            <a:off x="342900" y="1132132"/>
            <a:ext cx="3295035" cy="381000"/>
            <a:chOff x="196850" y="977900"/>
            <a:chExt cx="4654550" cy="381000"/>
          </a:xfrm>
        </p:grpSpPr>
        <p:grpSp>
          <p:nvGrpSpPr>
            <p:cNvPr id="39" name="グループ化 38"/>
            <p:cNvGrpSpPr/>
            <p:nvPr/>
          </p:nvGrpSpPr>
          <p:grpSpPr>
            <a:xfrm>
              <a:off x="196850" y="977900"/>
              <a:ext cx="4267200" cy="381000"/>
              <a:chOff x="196850" y="977900"/>
              <a:chExt cx="4267200" cy="381000"/>
            </a:xfrm>
          </p:grpSpPr>
          <p:sp>
            <p:nvSpPr>
              <p:cNvPr id="5" name="ホームベース 4"/>
              <p:cNvSpPr/>
              <p:nvPr/>
            </p:nvSpPr>
            <p:spPr>
              <a:xfrm>
                <a:off x="196850" y="977900"/>
                <a:ext cx="4013200" cy="381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山形 5"/>
              <p:cNvSpPr/>
              <p:nvPr/>
            </p:nvSpPr>
            <p:spPr>
              <a:xfrm>
                <a:off x="4203700" y="977900"/>
                <a:ext cx="260350" cy="381000"/>
              </a:xfrm>
              <a:prstGeom prst="chevron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山形 12"/>
            <p:cNvSpPr/>
            <p:nvPr/>
          </p:nvSpPr>
          <p:spPr>
            <a:xfrm>
              <a:off x="439420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3"/>
            <p:cNvSpPr/>
            <p:nvPr/>
          </p:nvSpPr>
          <p:spPr>
            <a:xfrm>
              <a:off x="4591050" y="977900"/>
              <a:ext cx="260350" cy="381000"/>
            </a:xfrm>
            <a:prstGeom prst="chevron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>
            <a:off x="5840223" y="235376"/>
            <a:ext cx="551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Event</a:t>
            </a:r>
            <a:endParaRPr kumimoji="1" lang="ja-JP" altLang="en-US" sz="2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524838" y="4720308"/>
            <a:ext cx="3295035" cy="125062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311668" y="1122577"/>
            <a:ext cx="3737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  <a:ea typeface="851ゴチカクット" panose="02000600000000000000" pitchFamily="2" charset="-128"/>
              </a:rPr>
              <a:t>パワータイプ</a:t>
            </a:r>
            <a:endParaRPr kumimoji="1" lang="ja-JP" altLang="en-US" sz="2000" dirty="0">
              <a:solidFill>
                <a:schemeClr val="bg1"/>
              </a:solidFill>
              <a:ea typeface="851ゴチカクット" panose="02000600000000000000" pitchFamily="2" charset="-128"/>
            </a:endParaRPr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" y="-7155"/>
            <a:ext cx="998980" cy="7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6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188</Words>
  <Application>Microsoft Office PowerPoint</Application>
  <PresentationFormat>ワイド画面</PresentationFormat>
  <Paragraphs>53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851ゴチカクット</vt:lpstr>
      <vt:lpstr>游ゴシック</vt:lpstr>
      <vt:lpstr>游ゴシック Light</vt:lpstr>
      <vt:lpstr>Arial</vt:lpstr>
      <vt:lpstr>GauFontAtomic</vt:lpstr>
      <vt:lpstr>Office テーマ</vt:lpstr>
      <vt:lpstr>操 作 説 明</vt:lpstr>
      <vt:lpstr>キャラクター説明</vt:lpstr>
      <vt:lpstr>ルール説明</vt:lpstr>
      <vt:lpstr>イ ベ ン 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game121</dc:creator>
  <cp:lastModifiedBy>game121</cp:lastModifiedBy>
  <cp:revision>41</cp:revision>
  <dcterms:created xsi:type="dcterms:W3CDTF">2019-11-21T00:43:57Z</dcterms:created>
  <dcterms:modified xsi:type="dcterms:W3CDTF">2019-12-12T05:36:39Z</dcterms:modified>
</cp:coreProperties>
</file>